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402"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27.02.2023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27.02.2023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27.02.2023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27.02.2023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27.02.2023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27.02.2023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27.02.2023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27.02.2023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27.02.2023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27.02.2023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27.02.2023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27.02.2023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58" y="0"/>
            <a:ext cx="9157658" cy="6858000"/>
          </a:xfrm>
          <a:prstGeom prst="rect">
            <a:avLst/>
          </a:prstGeom>
        </p:spPr>
      </p:pic>
      <p:pic>
        <p:nvPicPr>
          <p:cNvPr id="5" name="Рисунок 4"/>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3785" r="13323"/>
          <a:stretch/>
        </p:blipFill>
        <p:spPr>
          <a:xfrm>
            <a:off x="1981092" y="807502"/>
            <a:ext cx="5543236" cy="5069770"/>
          </a:xfrm>
          <a:prstGeom prst="rect">
            <a:avLst/>
          </a:prstGeom>
        </p:spPr>
      </p:pic>
    </p:spTree>
    <p:extLst>
      <p:ext uri="{BB962C8B-B14F-4D97-AF65-F5344CB8AC3E}">
        <p14:creationId xmlns:p14="http://schemas.microsoft.com/office/powerpoint/2010/main" val="12230076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Прямоугольник 2"/>
          <p:cNvSpPr/>
          <p:nvPr/>
        </p:nvSpPr>
        <p:spPr>
          <a:xfrm>
            <a:off x="539552" y="476672"/>
            <a:ext cx="8208912" cy="5940088"/>
          </a:xfrm>
          <a:prstGeom prst="rect">
            <a:avLst/>
          </a:prstGeom>
          <a:solidFill>
            <a:srgbClr val="FFC000">
              <a:alpha val="49000"/>
            </a:srgbClr>
          </a:solidFill>
        </p:spPr>
        <p:txBody>
          <a:bodyPr wrap="square">
            <a:spAutoFit/>
          </a:bodyPr>
          <a:lstStyle/>
          <a:p>
            <a:pPr algn="just"/>
            <a:r>
              <a:rPr lang="be-BY" sz="1900" dirty="0" smtClean="0">
                <a:latin typeface="Times New Roman" panose="02020603050405020304" pitchFamily="18" charset="0"/>
                <a:cs typeface="Times New Roman" panose="02020603050405020304" pitchFamily="18" charset="0"/>
              </a:rPr>
              <a:t>    При </a:t>
            </a:r>
            <a:r>
              <a:rPr lang="be-BY" sz="1900" dirty="0">
                <a:latin typeface="Times New Roman" panose="02020603050405020304" pitchFamily="18" charset="0"/>
                <a:cs typeface="Times New Roman" panose="02020603050405020304" pitchFamily="18" charset="0"/>
              </a:rPr>
              <a:t>выявлении </a:t>
            </a:r>
            <a:r>
              <a:rPr lang="ru-RU" sz="1900" dirty="0">
                <a:latin typeface="Times New Roman" panose="02020603050405020304" pitchFamily="18" charset="0"/>
                <a:cs typeface="Times New Roman" panose="02020603050405020304" pitchFamily="18" charset="0"/>
              </a:rPr>
              <a:t>признаков (фактов) </a:t>
            </a:r>
            <a:r>
              <a:rPr lang="be-BY" sz="1900" dirty="0">
                <a:latin typeface="Times New Roman" panose="02020603050405020304" pitchFamily="18" charset="0"/>
                <a:cs typeface="Times New Roman" panose="02020603050405020304" pitchFamily="18" charset="0"/>
              </a:rPr>
              <a:t>насилия над ребенком</a:t>
            </a:r>
            <a:r>
              <a:rPr lang="ru-RU" sz="1900" dirty="0">
                <a:latin typeface="Times New Roman" panose="02020603050405020304" pitchFamily="18" charset="0"/>
                <a:cs typeface="Times New Roman" panose="02020603050405020304" pitchFamily="18" charset="0"/>
              </a:rPr>
              <a:t>,</a:t>
            </a:r>
            <a:r>
              <a:rPr lang="ru-RU" sz="1900" b="1" dirty="0">
                <a:latin typeface="Times New Roman" panose="02020603050405020304" pitchFamily="18" charset="0"/>
                <a:cs typeface="Times New Roman" panose="02020603050405020304" pitchFamily="18" charset="0"/>
              </a:rPr>
              <a:t> </a:t>
            </a:r>
            <a:r>
              <a:rPr lang="be-BY" sz="1900" dirty="0">
                <a:latin typeface="Times New Roman" panose="02020603050405020304" pitchFamily="18" charset="0"/>
                <a:cs typeface="Times New Roman" panose="02020603050405020304" pitchFamily="18" charset="0"/>
              </a:rPr>
              <a:t>указанных в пунктах 1-4 настоящего Алгоритма или при получении информации</a:t>
            </a:r>
            <a:r>
              <a:rPr lang="ru-RU" sz="1900" dirty="0">
                <a:latin typeface="Times New Roman" panose="02020603050405020304" pitchFamily="18" charset="0"/>
                <a:cs typeface="Times New Roman" panose="02020603050405020304" pitchFamily="18" charset="0"/>
              </a:rPr>
              <a:t> от третьих лиц </a:t>
            </a:r>
            <a:r>
              <a:rPr lang="be-BY" sz="1900" dirty="0">
                <a:latin typeface="Times New Roman" panose="02020603050405020304" pitchFamily="18" charset="0"/>
                <a:cs typeface="Times New Roman" panose="02020603050405020304" pitchFamily="18" charset="0"/>
              </a:rPr>
              <a:t>педагогические работники незамедлительно (в тот же рабочий день либо не позднее следующего рабочего дня) информируют (в устной форме) об этом своего руководителя и специалиста социально-педагогической и психологической службы </a:t>
            </a:r>
            <a:r>
              <a:rPr lang="ru-RU" sz="1900" dirty="0">
                <a:latin typeface="Times New Roman" panose="02020603050405020304" pitchFamily="18" charset="0"/>
                <a:cs typeface="Times New Roman" panose="02020603050405020304" pitchFamily="18" charset="0"/>
              </a:rPr>
              <a:t>учреждения образования.</a:t>
            </a:r>
          </a:p>
          <a:p>
            <a:pPr algn="just"/>
            <a:r>
              <a:rPr lang="ru-RU" sz="1900" b="1" dirty="0" smtClean="0">
                <a:latin typeface="Times New Roman" panose="02020603050405020304" pitchFamily="18" charset="0"/>
                <a:cs typeface="Times New Roman" panose="02020603050405020304" pitchFamily="18" charset="0"/>
              </a:rPr>
              <a:t>    </a:t>
            </a:r>
          </a:p>
          <a:p>
            <a:pPr algn="just"/>
            <a:r>
              <a:rPr lang="ru-RU" sz="1900" b="1" dirty="0">
                <a:latin typeface="Times New Roman" panose="02020603050405020304" pitchFamily="18" charset="0"/>
                <a:cs typeface="Times New Roman" panose="02020603050405020304" pitchFamily="18" charset="0"/>
              </a:rPr>
              <a:t> </a:t>
            </a:r>
            <a:r>
              <a:rPr lang="ru-RU" sz="1900" b="1" dirty="0" smtClean="0">
                <a:latin typeface="Times New Roman" panose="02020603050405020304" pitchFamily="18" charset="0"/>
                <a:cs typeface="Times New Roman" panose="02020603050405020304" pitchFamily="18" charset="0"/>
              </a:rPr>
              <a:t>    Р</a:t>
            </a:r>
            <a:r>
              <a:rPr lang="be-BY" sz="1900" b="1" dirty="0">
                <a:latin typeface="Times New Roman" panose="02020603050405020304" pitchFamily="18" charset="0"/>
                <a:cs typeface="Times New Roman" panose="02020603050405020304" pitchFamily="18" charset="0"/>
              </a:rPr>
              <a:t>уководитель учреждения образования</a:t>
            </a:r>
            <a:r>
              <a:rPr lang="ru-RU" sz="1900" dirty="0">
                <a:latin typeface="Times New Roman" panose="02020603050405020304" pitchFamily="18" charset="0"/>
                <a:cs typeface="Times New Roman" panose="02020603050405020304" pitchFamily="18" charset="0"/>
              </a:rPr>
              <a:t> после того, как ему стало известно о признаках (факте) насилия:</a:t>
            </a:r>
          </a:p>
          <a:p>
            <a:pPr algn="just"/>
            <a:r>
              <a:rPr lang="be-BY" sz="1900" dirty="0" smtClean="0">
                <a:latin typeface="Times New Roman" panose="02020603050405020304" pitchFamily="18" charset="0"/>
                <a:cs typeface="Times New Roman" panose="02020603050405020304" pitchFamily="18" charset="0"/>
              </a:rPr>
              <a:t>    незамедлительно </a:t>
            </a:r>
            <a:r>
              <a:rPr lang="be-BY" sz="1900" dirty="0">
                <a:latin typeface="Times New Roman" panose="02020603050405020304" pitchFamily="18" charset="0"/>
                <a:cs typeface="Times New Roman" panose="02020603050405020304" pitchFamily="18" charset="0"/>
              </a:rPr>
              <a:t>сообщает по телефону в управление (отдел) образования, спорта и туризма рай(гор)исполком</a:t>
            </a:r>
            <a:r>
              <a:rPr lang="ru-RU" sz="1900" dirty="0">
                <a:latin typeface="Times New Roman" panose="02020603050405020304" pitchFamily="18" charset="0"/>
                <a:cs typeface="Times New Roman" panose="02020603050405020304" pitchFamily="18" charset="0"/>
              </a:rPr>
              <a:t>а</a:t>
            </a:r>
            <a:r>
              <a:rPr lang="be-BY" sz="1900" dirty="0">
                <a:latin typeface="Times New Roman" panose="02020603050405020304" pitchFamily="18" charset="0"/>
                <a:cs typeface="Times New Roman" panose="02020603050405020304" pitchFamily="18" charset="0"/>
              </a:rPr>
              <a:t> и </a:t>
            </a:r>
            <a:r>
              <a:rPr lang="ru-RU" sz="1900" dirty="0">
                <a:latin typeface="Times New Roman" panose="02020603050405020304" pitchFamily="18" charset="0"/>
                <a:cs typeface="Times New Roman" panose="02020603050405020304" pitchFamily="18" charset="0"/>
              </a:rPr>
              <a:t>ОВД</a:t>
            </a:r>
            <a:r>
              <a:rPr lang="be-BY" sz="1900" dirty="0">
                <a:latin typeface="Times New Roman" panose="02020603050405020304" pitchFamily="18" charset="0"/>
                <a:cs typeface="Times New Roman" panose="02020603050405020304" pitchFamily="18" charset="0"/>
              </a:rPr>
              <a:t> для принятия мер реагирования</a:t>
            </a:r>
            <a:r>
              <a:rPr lang="ru-RU" sz="1900" dirty="0">
                <a:latin typeface="Times New Roman" panose="02020603050405020304" pitchFamily="18" charset="0"/>
                <a:cs typeface="Times New Roman" panose="02020603050405020304" pitchFamily="18" charset="0"/>
              </a:rPr>
              <a:t>, </a:t>
            </a:r>
            <a:r>
              <a:rPr lang="be-BY" sz="1900" dirty="0">
                <a:latin typeface="Times New Roman" panose="02020603050405020304" pitchFamily="18" charset="0"/>
                <a:cs typeface="Times New Roman" panose="02020603050405020304" pitchFamily="18" charset="0"/>
              </a:rPr>
              <a:t>в тот же рабочий день либо не позднее следующего рабочего дня направляет письменную информацию</a:t>
            </a:r>
            <a:r>
              <a:rPr lang="ru-RU" sz="1900" dirty="0">
                <a:latin typeface="Times New Roman" panose="02020603050405020304" pitchFamily="18" charset="0"/>
                <a:cs typeface="Times New Roman" panose="02020603050405020304" pitchFamily="18" charset="0"/>
              </a:rPr>
              <a:t> в указанные государственные органы;</a:t>
            </a:r>
          </a:p>
          <a:p>
            <a:pPr algn="just"/>
            <a:r>
              <a:rPr lang="ru-RU" sz="1900" dirty="0" smtClean="0">
                <a:latin typeface="Times New Roman" panose="02020603050405020304" pitchFamily="18" charset="0"/>
                <a:cs typeface="Times New Roman" panose="02020603050405020304" pitchFamily="18" charset="0"/>
              </a:rPr>
              <a:t>    поручает </a:t>
            </a:r>
            <a:r>
              <a:rPr lang="ru-RU" sz="1900" dirty="0">
                <a:latin typeface="Times New Roman" panose="02020603050405020304" pitchFamily="18" charset="0"/>
                <a:cs typeface="Times New Roman" panose="02020603050405020304" pitchFamily="18" charset="0"/>
              </a:rPr>
              <a:t>п</a:t>
            </a:r>
            <a:r>
              <a:rPr lang="be-BY" sz="1900" dirty="0">
                <a:latin typeface="Times New Roman" panose="02020603050405020304" pitchFamily="18" charset="0"/>
                <a:cs typeface="Times New Roman" panose="02020603050405020304" pitchFamily="18" charset="0"/>
              </a:rPr>
              <a:t>едагог</a:t>
            </a:r>
            <a:r>
              <a:rPr lang="ru-RU" sz="1900" dirty="0">
                <a:latin typeface="Times New Roman" panose="02020603050405020304" pitchFamily="18" charset="0"/>
                <a:cs typeface="Times New Roman" panose="02020603050405020304" pitchFamily="18" charset="0"/>
              </a:rPr>
              <a:t>у</a:t>
            </a:r>
            <a:r>
              <a:rPr lang="be-BY" sz="1900" dirty="0">
                <a:latin typeface="Times New Roman" panose="02020603050405020304" pitchFamily="18" charset="0"/>
                <a:cs typeface="Times New Roman" panose="02020603050405020304" pitchFamily="18" charset="0"/>
              </a:rPr>
              <a:t>-психолог</a:t>
            </a:r>
            <a:r>
              <a:rPr lang="ru-RU" sz="1900" dirty="0">
                <a:latin typeface="Times New Roman" panose="02020603050405020304" pitchFamily="18" charset="0"/>
                <a:cs typeface="Times New Roman" panose="02020603050405020304" pitchFamily="18" charset="0"/>
              </a:rPr>
              <a:t>у учреждения образования </a:t>
            </a:r>
            <a:r>
              <a:rPr lang="be-BY" sz="1900" dirty="0">
                <a:latin typeface="Times New Roman" panose="02020603050405020304" pitchFamily="18" charset="0"/>
                <a:cs typeface="Times New Roman" panose="02020603050405020304" pitchFamily="18" charset="0"/>
              </a:rPr>
              <a:t>пров</a:t>
            </a:r>
            <a:r>
              <a:rPr lang="ru-RU" sz="1900" dirty="0" err="1">
                <a:latin typeface="Times New Roman" panose="02020603050405020304" pitchFamily="18" charset="0"/>
                <a:cs typeface="Times New Roman" panose="02020603050405020304" pitchFamily="18" charset="0"/>
              </a:rPr>
              <a:t>ести</a:t>
            </a:r>
            <a:r>
              <a:rPr lang="ru-RU" sz="1900" dirty="0">
                <a:latin typeface="Times New Roman" panose="02020603050405020304" pitchFamily="18" charset="0"/>
                <a:cs typeface="Times New Roman" panose="02020603050405020304" pitchFamily="18" charset="0"/>
              </a:rPr>
              <a:t> </a:t>
            </a:r>
            <a:r>
              <a:rPr lang="be-BY" sz="1900" dirty="0">
                <a:latin typeface="Times New Roman" panose="02020603050405020304" pitchFamily="18" charset="0"/>
                <a:cs typeface="Times New Roman" panose="02020603050405020304" pitchFamily="18" charset="0"/>
              </a:rPr>
              <a:t>консультацию (беседу) с</a:t>
            </a:r>
            <a:r>
              <a:rPr lang="ru-RU" sz="1900" dirty="0">
                <a:latin typeface="Times New Roman" panose="02020603050405020304" pitchFamily="18" charset="0"/>
                <a:cs typeface="Times New Roman" panose="02020603050405020304" pitchFamily="18" charset="0"/>
              </a:rPr>
              <a:t> несовершеннолетним, ставшим жертвой насилия, в </a:t>
            </a:r>
            <a:r>
              <a:rPr lang="be-BY" sz="1900" dirty="0">
                <a:latin typeface="Times New Roman" panose="02020603050405020304" pitchFamily="18" charset="0"/>
                <a:cs typeface="Times New Roman" panose="02020603050405020304" pitchFamily="18" charset="0"/>
              </a:rPr>
              <a:t>цел</a:t>
            </a:r>
            <a:r>
              <a:rPr lang="ru-RU" sz="1900" dirty="0" err="1">
                <a:latin typeface="Times New Roman" panose="02020603050405020304" pitchFamily="18" charset="0"/>
                <a:cs typeface="Times New Roman" panose="02020603050405020304" pitchFamily="18" charset="0"/>
              </a:rPr>
              <a:t>ях</a:t>
            </a:r>
            <a:r>
              <a:rPr lang="be-BY" sz="1900" dirty="0">
                <a:latin typeface="Times New Roman" panose="02020603050405020304" pitchFamily="18" charset="0"/>
                <a:cs typeface="Times New Roman" panose="02020603050405020304" pitchFamily="18" charset="0"/>
              </a:rPr>
              <a:t> устанавливания причин травм у ребенка и оказания </a:t>
            </a:r>
            <a:r>
              <a:rPr lang="ru-RU" sz="1900" dirty="0">
                <a:latin typeface="Times New Roman" panose="02020603050405020304" pitchFamily="18" charset="0"/>
                <a:cs typeface="Times New Roman" panose="02020603050405020304" pitchFamily="18" charset="0"/>
              </a:rPr>
              <a:t>ему </a:t>
            </a:r>
            <a:r>
              <a:rPr lang="be-BY" sz="1900" dirty="0">
                <a:latin typeface="Times New Roman" panose="02020603050405020304" pitchFamily="18" charset="0"/>
                <a:cs typeface="Times New Roman" panose="02020603050405020304" pitchFamily="18" charset="0"/>
              </a:rPr>
              <a:t>психологической помощи;</a:t>
            </a:r>
            <a:endParaRPr lang="ru-RU" sz="1900" dirty="0">
              <a:latin typeface="Times New Roman" panose="02020603050405020304" pitchFamily="18" charset="0"/>
              <a:cs typeface="Times New Roman" panose="02020603050405020304" pitchFamily="18" charset="0"/>
            </a:endParaRPr>
          </a:p>
          <a:p>
            <a:pPr algn="just"/>
            <a:r>
              <a:rPr lang="ru-RU" sz="1900" dirty="0" smtClean="0">
                <a:latin typeface="Times New Roman" panose="02020603050405020304" pitchFamily="18" charset="0"/>
                <a:cs typeface="Times New Roman" panose="02020603050405020304" pitchFamily="18" charset="0"/>
              </a:rPr>
              <a:t>    незамедлительно </a:t>
            </a:r>
            <a:r>
              <a:rPr lang="ru-RU" sz="1900" dirty="0">
                <a:latin typeface="Times New Roman" panose="02020603050405020304" pitchFamily="18" charset="0"/>
                <a:cs typeface="Times New Roman" panose="02020603050405020304" pitchFamily="18" charset="0"/>
              </a:rPr>
              <a:t>информирует родителей, опекунов, попечителей о признаках (факте) насилия в отношении несовершеннолетнего, в случае если насилие в отношении ребенка совершено со стороны третьих лиц. </a:t>
            </a:r>
          </a:p>
        </p:txBody>
      </p:sp>
    </p:spTree>
    <p:extLst>
      <p:ext uri="{BB962C8B-B14F-4D97-AF65-F5344CB8AC3E}">
        <p14:creationId xmlns:p14="http://schemas.microsoft.com/office/powerpoint/2010/main" val="25030501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Прямоугольник 2"/>
          <p:cNvSpPr/>
          <p:nvPr/>
        </p:nvSpPr>
        <p:spPr>
          <a:xfrm>
            <a:off x="467544" y="1484784"/>
            <a:ext cx="8208912" cy="2954655"/>
          </a:xfrm>
          <a:prstGeom prst="rect">
            <a:avLst/>
          </a:prstGeom>
          <a:solidFill>
            <a:srgbClr val="FFC000">
              <a:alpha val="49000"/>
            </a:srgbClr>
          </a:solidFill>
        </p:spPr>
        <p:txBody>
          <a:bodyPr wrap="square">
            <a:spAutoFit/>
          </a:bodyPr>
          <a:lstStyle/>
          <a:p>
            <a:pPr algn="ctr"/>
            <a:r>
              <a:rPr lang="ru-RU" sz="2800" b="1" dirty="0">
                <a:latin typeface="Times New Roman" panose="02020603050405020304" pitchFamily="18" charset="0"/>
                <a:cs typeface="Times New Roman" panose="02020603050405020304" pitchFamily="18" charset="0"/>
              </a:rPr>
              <a:t>АЛГОРИТМ </a:t>
            </a:r>
            <a:endParaRPr lang="ru-RU" sz="2800" dirty="0">
              <a:latin typeface="Times New Roman" panose="02020603050405020304" pitchFamily="18" charset="0"/>
              <a:cs typeface="Times New Roman" panose="02020603050405020304" pitchFamily="18" charset="0"/>
            </a:endParaRPr>
          </a:p>
          <a:p>
            <a:pPr algn="ctr"/>
            <a:r>
              <a:rPr lang="ru-RU" sz="2800" b="1" dirty="0">
                <a:latin typeface="Times New Roman" panose="02020603050405020304" pitchFamily="18" charset="0"/>
                <a:cs typeface="Times New Roman" panose="02020603050405020304" pitchFamily="18" charset="0"/>
              </a:rPr>
              <a:t>информирования педагогическими работниками родителей, опекунов, попечителей обучающихся и (или) сотрудников органов внутренних дел о наличии признаков насилия в отношении несовершеннолетних</a:t>
            </a:r>
            <a:endParaRPr lang="ru-RU" sz="2800" dirty="0">
              <a:latin typeface="Times New Roman" panose="02020603050405020304" pitchFamily="18" charset="0"/>
              <a:cs typeface="Times New Roman" panose="02020603050405020304" pitchFamily="18" charset="0"/>
            </a:endParaRPr>
          </a:p>
          <a:p>
            <a:r>
              <a:rPr lang="ru-RU" dirty="0"/>
              <a:t> </a:t>
            </a:r>
          </a:p>
        </p:txBody>
      </p:sp>
    </p:spTree>
    <p:extLst>
      <p:ext uri="{BB962C8B-B14F-4D97-AF65-F5344CB8AC3E}">
        <p14:creationId xmlns:p14="http://schemas.microsoft.com/office/powerpoint/2010/main" val="24950749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Прямоугольник 2"/>
          <p:cNvSpPr/>
          <p:nvPr/>
        </p:nvSpPr>
        <p:spPr>
          <a:xfrm>
            <a:off x="483313" y="819869"/>
            <a:ext cx="8208912" cy="1384995"/>
          </a:xfrm>
          <a:prstGeom prst="rect">
            <a:avLst/>
          </a:prstGeom>
          <a:solidFill>
            <a:srgbClr val="FFC000">
              <a:alpha val="49000"/>
            </a:srgbClr>
          </a:solidFill>
        </p:spPr>
        <p:txBody>
          <a:bodyPr wrap="square">
            <a:spAutoFit/>
          </a:bodyPr>
          <a:lstStyle/>
          <a:p>
            <a:pPr algn="ctr"/>
            <a:r>
              <a:rPr lang="ru-RU" sz="2800" b="1" dirty="0">
                <a:latin typeface="Times New Roman" panose="02020603050405020304" pitchFamily="18" charset="0"/>
                <a:cs typeface="Times New Roman" panose="02020603050405020304" pitchFamily="18" charset="0"/>
              </a:rPr>
              <a:t>Насилие</a:t>
            </a:r>
            <a:r>
              <a:rPr lang="ru-RU" sz="2800" dirty="0">
                <a:latin typeface="Times New Roman" panose="02020603050405020304" pitchFamily="18" charset="0"/>
                <a:cs typeface="Times New Roman" panose="02020603050405020304" pitchFamily="18" charset="0"/>
              </a:rPr>
              <a:t> – любая форма взаимоотношений, направленная на установление или удержание контроля над другим человеком</a:t>
            </a:r>
            <a:r>
              <a:rPr lang="ru-RU" sz="2800" dirty="0" smtClean="0">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9059" t="46898" r="7673"/>
          <a:stretch/>
        </p:blipFill>
        <p:spPr>
          <a:xfrm>
            <a:off x="3203848" y="4033235"/>
            <a:ext cx="3096344" cy="2780141"/>
          </a:xfrm>
          <a:prstGeom prst="rect">
            <a:avLst/>
          </a:prstGeom>
        </p:spPr>
      </p:pic>
      <p:pic>
        <p:nvPicPr>
          <p:cNvPr id="5" name="Рисунок 4"/>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8540" t="51958" r="59034"/>
          <a:stretch/>
        </p:blipFill>
        <p:spPr>
          <a:xfrm>
            <a:off x="683568" y="2164491"/>
            <a:ext cx="2304256" cy="2776677"/>
          </a:xfrm>
          <a:prstGeom prst="rect">
            <a:avLst/>
          </a:prstGeom>
        </p:spPr>
      </p:pic>
      <p:pic>
        <p:nvPicPr>
          <p:cNvPr id="6" name="Рисунок 5"/>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4752" r="68069" b="50000"/>
          <a:stretch/>
        </p:blipFill>
        <p:spPr>
          <a:xfrm>
            <a:off x="5868144" y="2162723"/>
            <a:ext cx="2824081" cy="2922461"/>
          </a:xfrm>
          <a:prstGeom prst="rect">
            <a:avLst/>
          </a:prstGeom>
        </p:spPr>
      </p:pic>
    </p:spTree>
    <p:extLst>
      <p:ext uri="{BB962C8B-B14F-4D97-AF65-F5344CB8AC3E}">
        <p14:creationId xmlns:p14="http://schemas.microsoft.com/office/powerpoint/2010/main" val="25288171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Прямоугольник 2"/>
          <p:cNvSpPr/>
          <p:nvPr/>
        </p:nvSpPr>
        <p:spPr>
          <a:xfrm>
            <a:off x="863588" y="1391285"/>
            <a:ext cx="7416824" cy="3477875"/>
          </a:xfrm>
          <a:prstGeom prst="rect">
            <a:avLst/>
          </a:prstGeom>
          <a:solidFill>
            <a:srgbClr val="FFC000">
              <a:alpha val="49000"/>
            </a:srgbClr>
          </a:solidFill>
        </p:spPr>
        <p:txBody>
          <a:bodyPr wrap="square">
            <a:spAutoFit/>
          </a:bodyPr>
          <a:lstStyle/>
          <a:p>
            <a:pPr algn="just"/>
            <a:r>
              <a:rPr lang="ru-RU" sz="2800" b="1" dirty="0" smtClean="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Раннее </a:t>
            </a:r>
            <a:r>
              <a:rPr lang="ru-RU" sz="2400" dirty="0">
                <a:latin typeface="Times New Roman" panose="02020603050405020304" pitchFamily="18" charset="0"/>
                <a:cs typeface="Times New Roman" panose="02020603050405020304" pitchFamily="18" charset="0"/>
              </a:rPr>
              <a:t>выявление случаев насилия в отношении несовершеннолетних и оказание детям комплексной помощи минимизирует вред их здоровью и развитию.</a:t>
            </a:r>
          </a:p>
          <a:p>
            <a:pPr algn="just"/>
            <a:r>
              <a:rPr lang="ru-RU" sz="2400" b="1" dirty="0" smtClean="0">
                <a:latin typeface="Times New Roman" panose="02020603050405020304" pitchFamily="18" charset="0"/>
                <a:cs typeface="Times New Roman" panose="02020603050405020304" pitchFamily="18" charset="0"/>
              </a:rPr>
              <a:t>   </a:t>
            </a:r>
          </a:p>
          <a:p>
            <a:pPr algn="just"/>
            <a:r>
              <a:rPr lang="ru-RU" sz="2400" b="1" dirty="0" smtClean="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Педагогическим </a:t>
            </a:r>
            <a:r>
              <a:rPr lang="ru-RU" sz="2400" dirty="0">
                <a:latin typeface="Times New Roman" panose="02020603050405020304" pitchFamily="18" charset="0"/>
                <a:cs typeface="Times New Roman" panose="02020603050405020304" pitchFamily="18" charset="0"/>
              </a:rPr>
              <a:t>работникам – в ходе образовательного процесса, изучения особенностей семейного воспитания обучающихся, при проведении бесед с обучающимися и их законными представителями необходимо обращать внимание на</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cxnSp>
        <p:nvCxnSpPr>
          <p:cNvPr id="5" name="Прямая соединительная линия 4"/>
          <p:cNvCxnSpPr/>
          <p:nvPr/>
        </p:nvCxnSpPr>
        <p:spPr>
          <a:xfrm>
            <a:off x="36512" y="2852936"/>
            <a:ext cx="9144000" cy="0"/>
          </a:xfrm>
          <a:prstGeom prst="line">
            <a:avLst/>
          </a:prstGeom>
          <a:ln w="38100">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pic>
        <p:nvPicPr>
          <p:cNvPr id="4" name="Рисунок 3"/>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6832" r="16832"/>
          <a:stretch/>
        </p:blipFill>
        <p:spPr>
          <a:xfrm rot="440711">
            <a:off x="7380312" y="201019"/>
            <a:ext cx="1411144" cy="1418164"/>
          </a:xfrm>
          <a:prstGeom prst="rect">
            <a:avLst/>
          </a:prstGeom>
        </p:spPr>
      </p:pic>
    </p:spTree>
    <p:extLst>
      <p:ext uri="{BB962C8B-B14F-4D97-AF65-F5344CB8AC3E}">
        <p14:creationId xmlns:p14="http://schemas.microsoft.com/office/powerpoint/2010/main" val="40026783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solidFill>
            <a:srgbClr val="FFC000">
              <a:alpha val="62000"/>
            </a:srgbClr>
          </a:solidFill>
        </p:spPr>
      </p:pic>
      <p:sp>
        <p:nvSpPr>
          <p:cNvPr id="3" name="Прямоугольник 2"/>
          <p:cNvSpPr/>
          <p:nvPr/>
        </p:nvSpPr>
        <p:spPr>
          <a:xfrm>
            <a:off x="497223" y="1286758"/>
            <a:ext cx="8208912" cy="3785652"/>
          </a:xfrm>
          <a:prstGeom prst="rect">
            <a:avLst/>
          </a:prstGeom>
          <a:solidFill>
            <a:srgbClr val="FFC000">
              <a:alpha val="50000"/>
            </a:srgbClr>
          </a:solidFill>
        </p:spPr>
        <p:txBody>
          <a:bodyPr wrap="square">
            <a:spAutoFit/>
          </a:bodyPr>
          <a:lstStyle/>
          <a:p>
            <a:pPr algn="just"/>
            <a:r>
              <a:rPr lang="ru-RU" sz="2000" b="1" dirty="0" smtClean="0">
                <a:latin typeface="Times New Roman" panose="02020603050405020304" pitchFamily="18" charset="0"/>
                <a:cs typeface="Times New Roman" panose="02020603050405020304" pitchFamily="18" charset="0"/>
              </a:rPr>
              <a:t>       1</a:t>
            </a:r>
            <a:r>
              <a:rPr lang="ru-RU" sz="2000" b="1" dirty="0">
                <a:latin typeface="Times New Roman" panose="02020603050405020304" pitchFamily="18" charset="0"/>
                <a:cs typeface="Times New Roman" panose="02020603050405020304" pitchFamily="18" charset="0"/>
              </a:rPr>
              <a:t>. Признаки физического насилия:</a:t>
            </a:r>
            <a:r>
              <a:rPr lang="ru-RU" sz="2000" dirty="0">
                <a:latin typeface="Times New Roman" panose="02020603050405020304" pitchFamily="18" charset="0"/>
                <a:cs typeface="Times New Roman" panose="02020603050405020304" pitchFamily="18" charset="0"/>
              </a:rPr>
              <a:t> множественные синяки, царапины и рубцы, ожоги, ссадины, различного рода травмы. Наиболее распространенным свидетельством физического насилия являются синяки. О неслучайном характере любых повреждений на теле ребенка свидетельствует: </a:t>
            </a:r>
          </a:p>
          <a:p>
            <a:pPr algn="just"/>
            <a:r>
              <a:rPr lang="ru-RU" sz="2000" dirty="0" smtClean="0">
                <a:latin typeface="Times New Roman" panose="02020603050405020304" pitchFamily="18" charset="0"/>
                <a:cs typeface="Times New Roman" panose="02020603050405020304" pitchFamily="18" charset="0"/>
              </a:rPr>
              <a:t>      - их </a:t>
            </a:r>
            <a:r>
              <a:rPr lang="ru-RU" sz="2000" dirty="0">
                <a:latin typeface="Times New Roman" panose="02020603050405020304" pitchFamily="18" charset="0"/>
                <a:cs typeface="Times New Roman" panose="02020603050405020304" pitchFamily="18" charset="0"/>
              </a:rPr>
              <a:t>расположение (на плечах, груди, ягодицах, внутренней поверхности бедер, на щеках и т.д.);</a:t>
            </a:r>
          </a:p>
          <a:p>
            <a:pPr algn="just"/>
            <a:r>
              <a:rPr lang="ru-RU" sz="2000" dirty="0" smtClean="0">
                <a:latin typeface="Times New Roman" panose="02020603050405020304" pitchFamily="18" charset="0"/>
                <a:cs typeface="Times New Roman" panose="02020603050405020304" pitchFamily="18" charset="0"/>
              </a:rPr>
              <a:t>      - очертания </a:t>
            </a:r>
            <a:r>
              <a:rPr lang="ru-RU" sz="2000" dirty="0">
                <a:latin typeface="Times New Roman" panose="02020603050405020304" pitchFamily="18" charset="0"/>
                <a:cs typeface="Times New Roman" panose="02020603050405020304" pitchFamily="18" charset="0"/>
              </a:rPr>
              <a:t>повреждений на коже напоминают те предметы, которыми они были нанесены (пряжка ремня, шнур, палка, следы пальцев). Могут быть множественные следы избиения, при этом наряду со свежими повреждениями могут визуализироваться старые рубцы и шрамы.</a:t>
            </a:r>
          </a:p>
        </p:txBody>
      </p:sp>
    </p:spTree>
    <p:extLst>
      <p:ext uri="{BB962C8B-B14F-4D97-AF65-F5344CB8AC3E}">
        <p14:creationId xmlns:p14="http://schemas.microsoft.com/office/powerpoint/2010/main" val="20593318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Прямоугольник 2"/>
          <p:cNvSpPr/>
          <p:nvPr/>
        </p:nvSpPr>
        <p:spPr>
          <a:xfrm>
            <a:off x="899592" y="1988840"/>
            <a:ext cx="7488832" cy="2554545"/>
          </a:xfrm>
          <a:prstGeom prst="rect">
            <a:avLst/>
          </a:prstGeom>
          <a:solidFill>
            <a:srgbClr val="FFC000">
              <a:alpha val="49000"/>
            </a:srgbClr>
          </a:solidFill>
        </p:spPr>
        <p:txBody>
          <a:bodyPr wrap="square">
            <a:spAutoFit/>
          </a:bodyPr>
          <a:lstStyle/>
          <a:p>
            <a:pPr algn="just"/>
            <a:r>
              <a:rPr lang="ru-RU" sz="2000" b="1" dirty="0" smtClean="0">
                <a:latin typeface="Times New Roman" panose="02020603050405020304" pitchFamily="18" charset="0"/>
                <a:cs typeface="Times New Roman" panose="02020603050405020304" pitchFamily="18" charset="0"/>
              </a:rPr>
              <a:t>      2</a:t>
            </a:r>
            <a:r>
              <a:rPr lang="ru-RU" sz="2000" b="1" dirty="0">
                <a:latin typeface="Times New Roman" panose="02020603050405020304" pitchFamily="18" charset="0"/>
                <a:cs typeface="Times New Roman" panose="02020603050405020304" pitchFamily="18" charset="0"/>
              </a:rPr>
              <a:t>. Формы психического насилия: </a:t>
            </a:r>
            <a:r>
              <a:rPr lang="ru-RU" sz="2000" dirty="0">
                <a:latin typeface="Times New Roman" panose="02020603050405020304" pitchFamily="18" charset="0"/>
                <a:cs typeface="Times New Roman" panose="02020603050405020304" pitchFamily="18" charset="0"/>
              </a:rPr>
              <a:t>открытое неприятие и критика ребенка, оскорбление и унижение его достоинства, угрозы, проявляющиеся в словесной форме без физического насилия, преднамеренная физическая или социальная изоляция, предъявление ребенку чрезмерных требований, не соответствующих его возрасту и возможностям; однократное грубое психическое воздействие, вызвавшее у ребенка психическую травму.</a:t>
            </a:r>
          </a:p>
        </p:txBody>
      </p:sp>
    </p:spTree>
    <p:extLst>
      <p:ext uri="{BB962C8B-B14F-4D97-AF65-F5344CB8AC3E}">
        <p14:creationId xmlns:p14="http://schemas.microsoft.com/office/powerpoint/2010/main" val="18984541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Прямоугольник 2"/>
          <p:cNvSpPr/>
          <p:nvPr/>
        </p:nvSpPr>
        <p:spPr>
          <a:xfrm>
            <a:off x="848150" y="1810559"/>
            <a:ext cx="7632848" cy="2554545"/>
          </a:xfrm>
          <a:prstGeom prst="rect">
            <a:avLst/>
          </a:prstGeom>
          <a:solidFill>
            <a:srgbClr val="FFC000">
              <a:alpha val="49000"/>
            </a:srgbClr>
          </a:solidFill>
        </p:spPr>
        <p:txBody>
          <a:bodyPr wrap="square">
            <a:spAutoFit/>
          </a:bodyPr>
          <a:lstStyle/>
          <a:p>
            <a:pPr algn="just"/>
            <a:r>
              <a:rPr lang="ru-RU" b="1" dirty="0" smtClean="0"/>
              <a:t>       </a:t>
            </a:r>
            <a:r>
              <a:rPr lang="ru-RU" sz="2000" b="1" dirty="0" smtClean="0">
                <a:latin typeface="Times New Roman" panose="02020603050405020304" pitchFamily="18" charset="0"/>
                <a:cs typeface="Times New Roman" panose="02020603050405020304" pitchFamily="18" charset="0"/>
              </a:rPr>
              <a:t>3</a:t>
            </a:r>
            <a:r>
              <a:rPr lang="ru-RU" sz="2000" b="1" dirty="0">
                <a:latin typeface="Times New Roman" panose="02020603050405020304" pitchFamily="18" charset="0"/>
                <a:cs typeface="Times New Roman" panose="02020603050405020304" pitchFamily="18" charset="0"/>
              </a:rPr>
              <a:t>. Особенности физического состояния и поведения ребенка: </a:t>
            </a:r>
            <a:r>
              <a:rPr lang="ru-RU" sz="2000" dirty="0" err="1">
                <a:latin typeface="Times New Roman" panose="02020603050405020304" pitchFamily="18" charset="0"/>
                <a:cs typeface="Times New Roman" panose="02020603050405020304" pitchFamily="18" charset="0"/>
              </a:rPr>
              <a:t>сексуализированное</a:t>
            </a:r>
            <a:r>
              <a:rPr lang="ru-RU" sz="2000" dirty="0">
                <a:latin typeface="Times New Roman" panose="02020603050405020304" pitchFamily="18" charset="0"/>
                <a:cs typeface="Times New Roman" panose="02020603050405020304" pitchFamily="18" charset="0"/>
              </a:rPr>
              <a:t> поведение (например, интерес у ребенка к фильмам эротического и порнографического характера, имитация полового акта с помощью кукол, склонность к сексуальным действиям с другими детьми), заниженная самооценка, отвращение, стыд, вина, недоверие, чувство собственной испорченности, несвойственные ранее ребенку непристойные выражения, суицидальные разговоры и попытки и др. </a:t>
            </a:r>
          </a:p>
        </p:txBody>
      </p:sp>
    </p:spTree>
    <p:extLst>
      <p:ext uri="{BB962C8B-B14F-4D97-AF65-F5344CB8AC3E}">
        <p14:creationId xmlns:p14="http://schemas.microsoft.com/office/powerpoint/2010/main" val="38544321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Прямоугольник 2"/>
          <p:cNvSpPr/>
          <p:nvPr/>
        </p:nvSpPr>
        <p:spPr>
          <a:xfrm>
            <a:off x="467544" y="859934"/>
            <a:ext cx="8280920" cy="4801314"/>
          </a:xfrm>
          <a:prstGeom prst="rect">
            <a:avLst/>
          </a:prstGeom>
          <a:solidFill>
            <a:srgbClr val="FFC000">
              <a:alpha val="50000"/>
            </a:srgbClr>
          </a:solidFill>
        </p:spPr>
        <p:txBody>
          <a:bodyPr wrap="square">
            <a:spAutoFit/>
          </a:bodyPr>
          <a:lstStyle/>
          <a:p>
            <a:pPr algn="just"/>
            <a:r>
              <a:rPr lang="ru-RU" b="1" dirty="0" smtClean="0"/>
              <a:t>      </a:t>
            </a:r>
            <a:r>
              <a:rPr lang="ru-RU" b="1" dirty="0" smtClean="0">
                <a:latin typeface="Times New Roman" panose="02020603050405020304" pitchFamily="18" charset="0"/>
                <a:cs typeface="Times New Roman" panose="02020603050405020304" pitchFamily="18" charset="0"/>
              </a:rPr>
              <a:t>4</a:t>
            </a:r>
            <a:r>
              <a:rPr lang="ru-RU" b="1" dirty="0">
                <a:latin typeface="Times New Roman" panose="02020603050405020304" pitchFamily="18" charset="0"/>
                <a:cs typeface="Times New Roman" panose="02020603050405020304" pitchFamily="18" charset="0"/>
              </a:rPr>
              <a:t>. Особенности взаимоотношений в семье, если наблюдаются:</a:t>
            </a:r>
            <a:endParaRPr lang="ru-RU" dirty="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      неоднократное </a:t>
            </a:r>
            <a:r>
              <a:rPr lang="ru-RU" dirty="0">
                <a:latin typeface="Times New Roman" panose="02020603050405020304" pitchFamily="18" charset="0"/>
                <a:cs typeface="Times New Roman" panose="02020603050405020304" pitchFamily="18" charset="0"/>
              </a:rPr>
              <a:t>обращение за медицинской помощью в связи с повреждениями;</a:t>
            </a:r>
          </a:p>
          <a:p>
            <a:pPr algn="just"/>
            <a:r>
              <a:rPr lang="ru-RU" dirty="0" smtClean="0">
                <a:latin typeface="Times New Roman" panose="02020603050405020304" pitchFamily="18" charset="0"/>
                <a:cs typeface="Times New Roman" panose="02020603050405020304" pitchFamily="18" charset="0"/>
              </a:rPr>
              <a:t>      несоответствие </a:t>
            </a:r>
            <a:r>
              <a:rPr lang="ru-RU" dirty="0">
                <a:latin typeface="Times New Roman" panose="02020603050405020304" pitchFamily="18" charset="0"/>
                <a:cs typeface="Times New Roman" panose="02020603050405020304" pitchFamily="18" charset="0"/>
              </a:rPr>
              <a:t>характера повреждения обстоятельствам случившегося по рассказам </a:t>
            </a:r>
            <a:r>
              <a:rPr lang="be-BY" dirty="0">
                <a:latin typeface="Times New Roman" panose="02020603050405020304" pitchFamily="18" charset="0"/>
                <a:cs typeface="Times New Roman" panose="02020603050405020304" pitchFamily="18" charset="0"/>
              </a:rPr>
              <a:t>законны</a:t>
            </a:r>
            <a:r>
              <a:rPr lang="ru-RU" dirty="0">
                <a:latin typeface="Times New Roman" panose="02020603050405020304" pitchFamily="18" charset="0"/>
                <a:cs typeface="Times New Roman" panose="02020603050405020304" pitchFamily="18" charset="0"/>
              </a:rPr>
              <a:t>х</a:t>
            </a:r>
            <a:r>
              <a:rPr lang="be-BY" dirty="0">
                <a:latin typeface="Times New Roman" panose="02020603050405020304" pitchFamily="18" charset="0"/>
                <a:cs typeface="Times New Roman" panose="02020603050405020304" pitchFamily="18" charset="0"/>
              </a:rPr>
              <a:t> представител</a:t>
            </a:r>
            <a:r>
              <a:rPr lang="ru-RU" dirty="0">
                <a:latin typeface="Times New Roman" panose="02020603050405020304" pitchFamily="18" charset="0"/>
                <a:cs typeface="Times New Roman" panose="02020603050405020304" pitchFamily="18" charset="0"/>
              </a:rPr>
              <a:t>ей или очевидцев;</a:t>
            </a:r>
          </a:p>
          <a:p>
            <a:pPr algn="just"/>
            <a:r>
              <a:rPr lang="be-BY" dirty="0">
                <a:latin typeface="Times New Roman" panose="02020603050405020304" pitchFamily="18" charset="0"/>
                <a:cs typeface="Times New Roman" panose="02020603050405020304" pitchFamily="18" charset="0"/>
              </a:rPr>
              <a:t>противоречивые, путаные объяснения законных представителей о причина</a:t>
            </a:r>
            <a:r>
              <a:rPr lang="ru-RU" dirty="0">
                <a:latin typeface="Times New Roman" panose="02020603050405020304" pitchFamily="18" charset="0"/>
                <a:cs typeface="Times New Roman" panose="02020603050405020304" pitchFamily="18" charset="0"/>
              </a:rPr>
              <a:t>х</a:t>
            </a:r>
            <a:r>
              <a:rPr lang="be-BY" dirty="0">
                <a:latin typeface="Times New Roman" panose="02020603050405020304" pitchFamily="18" charset="0"/>
                <a:cs typeface="Times New Roman" panose="02020603050405020304" pitchFamily="18" charset="0"/>
              </a:rPr>
              <a:t> возникновения травмы у ребенка</a:t>
            </a:r>
            <a:r>
              <a:rPr lang="ru-RU" dirty="0">
                <a:latin typeface="Times New Roman" panose="02020603050405020304" pitchFamily="18" charset="0"/>
                <a:cs typeface="Times New Roman" panose="02020603050405020304" pitchFamily="18" charset="0"/>
              </a:rPr>
              <a:t>;</a:t>
            </a:r>
            <a:r>
              <a:rPr lang="be-BY" dirty="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a:p>
            <a:pPr algn="just"/>
            <a:r>
              <a:rPr lang="be-BY" dirty="0" smtClean="0">
                <a:latin typeface="Times New Roman" panose="02020603050405020304" pitchFamily="18" charset="0"/>
                <a:cs typeface="Times New Roman" panose="02020603050405020304" pitchFamily="18" charset="0"/>
              </a:rPr>
              <a:t>      обвинение </a:t>
            </a:r>
            <a:r>
              <a:rPr lang="be-BY" dirty="0">
                <a:latin typeface="Times New Roman" panose="02020603050405020304" pitchFamily="18" charset="0"/>
                <a:cs typeface="Times New Roman" panose="02020603050405020304" pitchFamily="18" charset="0"/>
              </a:rPr>
              <a:t>в случившемся самого несовершеннолетнего;</a:t>
            </a:r>
            <a:endParaRPr lang="ru-RU" dirty="0">
              <a:latin typeface="Times New Roman" panose="02020603050405020304" pitchFamily="18" charset="0"/>
              <a:cs typeface="Times New Roman" panose="02020603050405020304" pitchFamily="18" charset="0"/>
            </a:endParaRPr>
          </a:p>
          <a:p>
            <a:pPr algn="just"/>
            <a:r>
              <a:rPr lang="be-BY" dirty="0">
                <a:latin typeface="Times New Roman" panose="02020603050405020304" pitchFamily="18" charset="0"/>
                <a:cs typeface="Times New Roman" panose="02020603050405020304" pitchFamily="18" charset="0"/>
              </a:rPr>
              <a:t>отсутствие обеспокоенности за судьбу и здоровье ребенка, бездействие или позднее обращение за медицинской помощью;</a:t>
            </a:r>
            <a:endParaRPr lang="ru-RU" dirty="0">
              <a:latin typeface="Times New Roman" panose="02020603050405020304" pitchFamily="18" charset="0"/>
              <a:cs typeface="Times New Roman" panose="02020603050405020304" pitchFamily="18" charset="0"/>
            </a:endParaRPr>
          </a:p>
          <a:p>
            <a:pPr algn="just"/>
            <a:r>
              <a:rPr lang="be-BY" dirty="0">
                <a:latin typeface="Times New Roman" panose="02020603050405020304" pitchFamily="18" charset="0"/>
                <a:cs typeface="Times New Roman" panose="02020603050405020304" pitchFamily="18" charset="0"/>
              </a:rPr>
              <a:t>неадекватная оценка тяжести травмы, стремление ее преувеличить или пр</a:t>
            </a:r>
            <a:r>
              <a:rPr lang="ru-RU" dirty="0">
                <a:latin typeface="Times New Roman" panose="02020603050405020304" pitchFamily="18" charset="0"/>
                <a:cs typeface="Times New Roman" panose="02020603050405020304" pitchFamily="18" charset="0"/>
              </a:rPr>
              <a:t>и</a:t>
            </a:r>
            <a:r>
              <a:rPr lang="be-BY" dirty="0">
                <a:latin typeface="Times New Roman" panose="02020603050405020304" pitchFamily="18" charset="0"/>
                <a:cs typeface="Times New Roman" panose="02020603050405020304" pitchFamily="18" charset="0"/>
              </a:rPr>
              <a:t>уменьшить;</a:t>
            </a:r>
            <a:endParaRPr lang="ru-RU" dirty="0">
              <a:latin typeface="Times New Roman" panose="02020603050405020304" pitchFamily="18" charset="0"/>
              <a:cs typeface="Times New Roman" panose="02020603050405020304" pitchFamily="18" charset="0"/>
            </a:endParaRPr>
          </a:p>
          <a:p>
            <a:pPr algn="just"/>
            <a:r>
              <a:rPr lang="be-BY" dirty="0" smtClean="0">
                <a:latin typeface="Times New Roman" panose="02020603050405020304" pitchFamily="18" charset="0"/>
                <a:cs typeface="Times New Roman" panose="02020603050405020304" pitchFamily="18" charset="0"/>
              </a:rPr>
              <a:t>      обеспокоенность </a:t>
            </a:r>
            <a:r>
              <a:rPr lang="be-BY" dirty="0">
                <a:latin typeface="Times New Roman" panose="02020603050405020304" pitchFamily="18" charset="0"/>
                <a:cs typeface="Times New Roman" panose="02020603050405020304" pitchFamily="18" charset="0"/>
              </a:rPr>
              <a:t>собственными проблемами, рассказы о том, как их наказывали в детстве.</a:t>
            </a:r>
            <a:endParaRPr lang="ru-RU" dirty="0">
              <a:latin typeface="Times New Roman" panose="02020603050405020304" pitchFamily="18" charset="0"/>
              <a:cs typeface="Times New Roman" panose="02020603050405020304" pitchFamily="18" charset="0"/>
            </a:endParaRPr>
          </a:p>
          <a:p>
            <a:pPr algn="just"/>
            <a:r>
              <a:rPr lang="be-BY" dirty="0" smtClean="0">
                <a:latin typeface="Times New Roman" panose="02020603050405020304" pitchFamily="18" charset="0"/>
                <a:cs typeface="Times New Roman" panose="02020603050405020304" pitchFamily="18" charset="0"/>
              </a:rPr>
              <a:t>      </a:t>
            </a:r>
          </a:p>
          <a:p>
            <a:pPr algn="just"/>
            <a:r>
              <a:rPr lang="be-BY" dirty="0">
                <a:latin typeface="Times New Roman" panose="02020603050405020304" pitchFamily="18" charset="0"/>
                <a:cs typeface="Times New Roman" panose="02020603050405020304" pitchFamily="18" charset="0"/>
              </a:rPr>
              <a:t> </a:t>
            </a:r>
            <a:r>
              <a:rPr lang="be-BY" dirty="0" smtClean="0">
                <a:latin typeface="Times New Roman" panose="02020603050405020304" pitchFamily="18" charset="0"/>
                <a:cs typeface="Times New Roman" panose="02020603050405020304" pitchFamily="18" charset="0"/>
              </a:rPr>
              <a:t>      Перечисленные </a:t>
            </a:r>
            <a:r>
              <a:rPr lang="be-BY" dirty="0">
                <a:latin typeface="Times New Roman" panose="02020603050405020304" pitchFamily="18" charset="0"/>
                <a:cs typeface="Times New Roman" panose="02020603050405020304" pitchFamily="18" charset="0"/>
              </a:rPr>
              <a:t>признаки еще не свидетельствуют о том, что в </a:t>
            </a:r>
            <a:r>
              <a:rPr lang="ru-RU" dirty="0">
                <a:latin typeface="Times New Roman" panose="02020603050405020304" pitchFamily="18" charset="0"/>
                <a:cs typeface="Times New Roman" panose="02020603050405020304" pitchFamily="18" charset="0"/>
              </a:rPr>
              <a:t>отношении ребенка </a:t>
            </a:r>
            <a:r>
              <a:rPr lang="be-BY" dirty="0">
                <a:latin typeface="Times New Roman" panose="02020603050405020304" pitchFamily="18" charset="0"/>
                <a:cs typeface="Times New Roman" panose="02020603050405020304" pitchFamily="18" charset="0"/>
              </a:rPr>
              <a:t>имело место насилие, </a:t>
            </a:r>
            <a:r>
              <a:rPr lang="be-BY" dirty="0" smtClean="0">
                <a:latin typeface="Times New Roman" panose="02020603050405020304" pitchFamily="18" charset="0"/>
                <a:cs typeface="Times New Roman" panose="02020603050405020304" pitchFamily="18" charset="0"/>
              </a:rPr>
              <a:t>однако такие </a:t>
            </a:r>
            <a:r>
              <a:rPr lang="be-BY" dirty="0">
                <a:latin typeface="Times New Roman" panose="02020603050405020304" pitchFamily="18" charset="0"/>
                <a:cs typeface="Times New Roman" panose="02020603050405020304" pitchFamily="18" charset="0"/>
              </a:rPr>
              <a:t>«знаки» должны привлечь внимание педагогического работника. </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25015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Прямоугольник 2"/>
          <p:cNvSpPr/>
          <p:nvPr/>
        </p:nvSpPr>
        <p:spPr>
          <a:xfrm>
            <a:off x="683568" y="1236816"/>
            <a:ext cx="7704856" cy="3416320"/>
          </a:xfrm>
          <a:prstGeom prst="rect">
            <a:avLst/>
          </a:prstGeom>
          <a:solidFill>
            <a:srgbClr val="FFC000">
              <a:alpha val="51000"/>
            </a:srgbClr>
          </a:solidFill>
        </p:spPr>
        <p:txBody>
          <a:bodyPr wrap="square">
            <a:spAutoFit/>
          </a:bodyPr>
          <a:lstStyle/>
          <a:p>
            <a:pPr algn="just"/>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      Также </a:t>
            </a:r>
            <a:r>
              <a:rPr lang="ru-RU" dirty="0">
                <a:latin typeface="Times New Roman" panose="02020603050405020304" pitchFamily="18" charset="0"/>
                <a:cs typeface="Times New Roman" panose="02020603050405020304" pitchFamily="18" charset="0"/>
              </a:rPr>
              <a:t>п</a:t>
            </a:r>
            <a:r>
              <a:rPr lang="be-BY" dirty="0">
                <a:latin typeface="Times New Roman" panose="02020603050405020304" pitchFamily="18" charset="0"/>
                <a:cs typeface="Times New Roman" panose="02020603050405020304" pitchFamily="18" charset="0"/>
              </a:rPr>
              <a:t>оводом для информирования законных представителей обучающихся и (или) сотрудников органов внутренних дел</a:t>
            </a:r>
            <a:r>
              <a:rPr lang="ru-RU" dirty="0">
                <a:latin typeface="Times New Roman" panose="02020603050405020304" pitchFamily="18" charset="0"/>
                <a:cs typeface="Times New Roman" panose="02020603050405020304" pitchFamily="18" charset="0"/>
              </a:rPr>
              <a:t> (далее – ОВД)</a:t>
            </a:r>
            <a:r>
              <a:rPr lang="be-BY" dirty="0">
                <a:latin typeface="Times New Roman" panose="02020603050405020304" pitchFamily="18" charset="0"/>
                <a:cs typeface="Times New Roman" panose="02020603050405020304" pitchFamily="18" charset="0"/>
              </a:rPr>
              <a:t> о наличии признаков насилия в отношении несовершеннолетних может быть:</a:t>
            </a:r>
            <a:endParaRPr lang="ru-RU" dirty="0">
              <a:latin typeface="Times New Roman" panose="02020603050405020304" pitchFamily="18" charset="0"/>
              <a:cs typeface="Times New Roman" panose="02020603050405020304" pitchFamily="18" charset="0"/>
            </a:endParaRPr>
          </a:p>
          <a:p>
            <a:pPr algn="just"/>
            <a:r>
              <a:rPr lang="be-BY" dirty="0">
                <a:latin typeface="Times New Roman" panose="02020603050405020304" pitchFamily="18" charset="0"/>
                <a:cs typeface="Times New Roman" panose="02020603050405020304" pitchFamily="18" charset="0"/>
              </a:rPr>
              <a:t>       информация</a:t>
            </a:r>
            <a:r>
              <a:rPr lang="ru-RU" dirty="0">
                <a:latin typeface="Times New Roman" panose="02020603050405020304" pitchFamily="18" charset="0"/>
                <a:cs typeface="Times New Roman" panose="02020603050405020304" pitchFamily="18" charset="0"/>
              </a:rPr>
              <a:t>, поступившая </a:t>
            </a:r>
            <a:r>
              <a:rPr lang="be-BY" dirty="0">
                <a:latin typeface="Times New Roman" panose="02020603050405020304" pitchFamily="18" charset="0"/>
                <a:cs typeface="Times New Roman" panose="02020603050405020304" pitchFamily="18" charset="0"/>
              </a:rPr>
              <a:t>от ребенка;</a:t>
            </a:r>
            <a:endParaRPr lang="ru-RU" dirty="0">
              <a:latin typeface="Times New Roman" panose="02020603050405020304" pitchFamily="18" charset="0"/>
              <a:cs typeface="Times New Roman" panose="02020603050405020304" pitchFamily="18" charset="0"/>
            </a:endParaRPr>
          </a:p>
          <a:p>
            <a:pPr algn="just"/>
            <a:r>
              <a:rPr lang="be-BY" dirty="0">
                <a:latin typeface="Times New Roman" panose="02020603050405020304" pitchFamily="18" charset="0"/>
                <a:cs typeface="Times New Roman" panose="02020603050405020304" pitchFamily="18" charset="0"/>
              </a:rPr>
              <a:t>       информация</a:t>
            </a:r>
            <a:r>
              <a:rPr lang="ru-RU" dirty="0">
                <a:latin typeface="Times New Roman" panose="02020603050405020304" pitchFamily="18" charset="0"/>
                <a:cs typeface="Times New Roman" panose="02020603050405020304" pitchFamily="18" charset="0"/>
              </a:rPr>
              <a:t>, поступившая от </a:t>
            </a:r>
            <a:r>
              <a:rPr lang="be-BY" dirty="0">
                <a:latin typeface="Times New Roman" panose="02020603050405020304" pitchFamily="18" charset="0"/>
                <a:cs typeface="Times New Roman" panose="02020603050405020304" pitchFamily="18" charset="0"/>
              </a:rPr>
              <a:t>членов семьи</a:t>
            </a:r>
            <a:r>
              <a:rPr lang="ru-RU" dirty="0">
                <a:latin typeface="Times New Roman" panose="02020603050405020304" pitchFamily="18" charset="0"/>
                <a:cs typeface="Times New Roman" panose="02020603050405020304" pitchFamily="18" charset="0"/>
              </a:rPr>
              <a:t> несовершеннолетнего</a:t>
            </a:r>
            <a:r>
              <a:rPr lang="be-BY" dirty="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pPr algn="just"/>
            <a:r>
              <a:rPr lang="be-BY" dirty="0">
                <a:latin typeface="Times New Roman" panose="02020603050405020304" pitchFamily="18" charset="0"/>
                <a:cs typeface="Times New Roman" panose="02020603050405020304" pitchFamily="18" charset="0"/>
              </a:rPr>
              <a:t>      информация</a:t>
            </a:r>
            <a:r>
              <a:rPr lang="ru-RU" dirty="0">
                <a:latin typeface="Times New Roman" panose="02020603050405020304" pitchFamily="18" charset="0"/>
                <a:cs typeface="Times New Roman" panose="02020603050405020304" pitchFamily="18" charset="0"/>
              </a:rPr>
              <a:t>, поступившая </a:t>
            </a:r>
            <a:r>
              <a:rPr lang="be-BY" dirty="0">
                <a:latin typeface="Times New Roman" panose="02020603050405020304" pitchFamily="18" charset="0"/>
                <a:cs typeface="Times New Roman" panose="02020603050405020304" pitchFamily="18" charset="0"/>
              </a:rPr>
              <a:t>от </a:t>
            </a:r>
            <a:r>
              <a:rPr lang="ru-RU" dirty="0">
                <a:latin typeface="Times New Roman" panose="02020603050405020304" pitchFamily="18" charset="0"/>
                <a:cs typeface="Times New Roman" panose="02020603050405020304" pitchFamily="18" charset="0"/>
              </a:rPr>
              <a:t>работников </a:t>
            </a:r>
            <a:r>
              <a:rPr lang="be-BY" dirty="0">
                <a:latin typeface="Times New Roman" panose="02020603050405020304" pitchFamily="18" charset="0"/>
                <a:cs typeface="Times New Roman" panose="02020603050405020304" pitchFamily="18" charset="0"/>
              </a:rPr>
              <a:t>учреждений образования;</a:t>
            </a:r>
            <a:endParaRPr lang="ru-RU" dirty="0">
              <a:latin typeface="Times New Roman" panose="02020603050405020304" pitchFamily="18" charset="0"/>
              <a:cs typeface="Times New Roman" panose="02020603050405020304" pitchFamily="18" charset="0"/>
            </a:endParaRPr>
          </a:p>
          <a:p>
            <a:pPr algn="just"/>
            <a:r>
              <a:rPr lang="be-BY" dirty="0">
                <a:latin typeface="Times New Roman" panose="02020603050405020304" pitchFamily="18" charset="0"/>
                <a:cs typeface="Times New Roman" panose="02020603050405020304" pitchFamily="18" charset="0"/>
              </a:rPr>
              <a:t>      информация</a:t>
            </a:r>
            <a:r>
              <a:rPr lang="ru-RU" dirty="0">
                <a:latin typeface="Times New Roman" panose="02020603050405020304" pitchFamily="18" charset="0"/>
                <a:cs typeface="Times New Roman" panose="02020603050405020304" pitchFamily="18" charset="0"/>
              </a:rPr>
              <a:t>, поступившая </a:t>
            </a:r>
            <a:r>
              <a:rPr lang="be-BY" dirty="0">
                <a:latin typeface="Times New Roman" panose="02020603050405020304" pitchFamily="18" charset="0"/>
                <a:cs typeface="Times New Roman" panose="02020603050405020304" pitchFamily="18" charset="0"/>
              </a:rPr>
              <a:t>от сверстников и друзей, соседей, иных граждан;</a:t>
            </a:r>
            <a:endParaRPr lang="ru-RU" dirty="0">
              <a:latin typeface="Times New Roman" panose="02020603050405020304" pitchFamily="18" charset="0"/>
              <a:cs typeface="Times New Roman" panose="02020603050405020304" pitchFamily="18" charset="0"/>
            </a:endParaRPr>
          </a:p>
          <a:p>
            <a:pPr algn="just"/>
            <a:r>
              <a:rPr lang="be-BY" dirty="0">
                <a:latin typeface="Times New Roman" panose="02020603050405020304" pitchFamily="18" charset="0"/>
                <a:cs typeface="Times New Roman" panose="02020603050405020304" pitchFamily="18" charset="0"/>
              </a:rPr>
              <a:t>      информация, собранная в ходе психологической диагностики, наблюдений за ребенком</a:t>
            </a:r>
            <a:r>
              <a:rPr lang="ru-RU" dirty="0">
                <a:latin typeface="Times New Roman" panose="02020603050405020304" pitchFamily="18" charset="0"/>
                <a:cs typeface="Times New Roman" panose="02020603050405020304" pitchFamily="18" charset="0"/>
              </a:rPr>
              <a:t>;</a:t>
            </a:r>
          </a:p>
          <a:p>
            <a:pPr algn="just"/>
            <a:r>
              <a:rPr lang="be-BY" dirty="0">
                <a:latin typeface="Times New Roman" panose="02020603050405020304" pitchFamily="18" charset="0"/>
                <a:cs typeface="Times New Roman" panose="02020603050405020304" pitchFamily="18" charset="0"/>
              </a:rPr>
              <a:t>информация, </a:t>
            </a:r>
            <a:r>
              <a:rPr lang="ru-RU" dirty="0">
                <a:latin typeface="Times New Roman" panose="02020603050405020304" pitchFamily="18" charset="0"/>
                <a:cs typeface="Times New Roman" panose="02020603050405020304" pitchFamily="18" charset="0"/>
              </a:rPr>
              <a:t>поступившая от медицинского работника учреждения образования.</a:t>
            </a:r>
            <a:endParaRPr lang="ru-RU" dirty="0"/>
          </a:p>
        </p:txBody>
      </p:sp>
    </p:spTree>
    <p:extLst>
      <p:ext uri="{BB962C8B-B14F-4D97-AF65-F5344CB8AC3E}">
        <p14:creationId xmlns:p14="http://schemas.microsoft.com/office/powerpoint/2010/main" val="2182690113"/>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TotalTime>
  <Words>735</Words>
  <Application>Microsoft Office PowerPoint</Application>
  <PresentationFormat>Экран (4:3)</PresentationFormat>
  <Paragraphs>35</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Тарун Дарья Александровна</dc:creator>
  <cp:lastModifiedBy>Дарья Александровна Тарун</cp:lastModifiedBy>
  <cp:revision>12</cp:revision>
  <dcterms:created xsi:type="dcterms:W3CDTF">2023-02-27T08:02:54Z</dcterms:created>
  <dcterms:modified xsi:type="dcterms:W3CDTF">2023-02-27T09:26:03Z</dcterms:modified>
</cp:coreProperties>
</file>